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IBM Plex Sans"/>
      <p:regular r:id="rId18"/>
      <p:bold r:id="rId19"/>
      <p:italic r:id="rId20"/>
      <p:boldItalic r:id="rId21"/>
    </p:embeddedFont>
    <p:embeddedFont>
      <p:font typeface="IBM Plex Sans SemiBold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italic.fntdata"/><Relationship Id="rId22" Type="http://schemas.openxmlformats.org/officeDocument/2006/relationships/font" Target="fonts/IBMPlexSansSemiBold-regular.fntdata"/><Relationship Id="rId21" Type="http://schemas.openxmlformats.org/officeDocument/2006/relationships/font" Target="fonts/IBMPlexSans-boldItalic.fntdata"/><Relationship Id="rId24" Type="http://schemas.openxmlformats.org/officeDocument/2006/relationships/font" Target="fonts/IBMPlexSansSemiBold-italic.fntdata"/><Relationship Id="rId23" Type="http://schemas.openxmlformats.org/officeDocument/2006/relationships/font" Target="fonts/IBMPlex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IBMPlex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IBMPlexSans-bold.fntdata"/><Relationship Id="rId18" Type="http://schemas.openxmlformats.org/officeDocument/2006/relationships/font" Target="fonts/IBMPlex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7bf3e3992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7bf3e399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aa986a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aa986a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ba6081a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ba6081a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ba6081ae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ba6081a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7bf3e39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27bf3e39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50.jpg"/><Relationship Id="rId6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47.jpg"/><Relationship Id="rId5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46.jpg"/><Relationship Id="rId5" Type="http://schemas.openxmlformats.org/officeDocument/2006/relationships/image" Target="../media/image34.png"/><Relationship Id="rId6" Type="http://schemas.openxmlformats.org/officeDocument/2006/relationships/image" Target="../media/image31.png"/><Relationship Id="rId7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47.jpg"/><Relationship Id="rId5" Type="http://schemas.openxmlformats.org/officeDocument/2006/relationships/image" Target="../media/image4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48.jp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Relationship Id="rId4" Type="http://schemas.openxmlformats.org/officeDocument/2006/relationships/image" Target="../media/image48.jp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50.jpg"/><Relationship Id="rId6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39.png"/><Relationship Id="rId5" Type="http://schemas.openxmlformats.org/officeDocument/2006/relationships/image" Target="../media/image50.jpg"/><Relationship Id="rId6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приоритета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516925" y="132372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49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Высокий (1)</a:t>
            </a:r>
            <a:endParaRPr b="1"/>
          </a:p>
        </p:txBody>
      </p:sp>
      <p:sp>
        <p:nvSpPr>
          <p:cNvPr id="296" name="Google Shape;296;p41"/>
          <p:cNvSpPr txBox="1"/>
          <p:nvPr/>
        </p:nvSpPr>
        <p:spPr>
          <a:xfrm>
            <a:off x="2254825" y="132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устранить немедленно.</a:t>
            </a:r>
            <a:endParaRPr/>
          </a:p>
        </p:txBody>
      </p:sp>
      <p:sp>
        <p:nvSpPr>
          <p:cNvPr id="297" name="Google Shape;297;p41"/>
          <p:cNvSpPr/>
          <p:nvPr/>
        </p:nvSpPr>
        <p:spPr>
          <a:xfrm>
            <a:off x="516925" y="1929450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798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(2)</a:t>
            </a:r>
            <a:endParaRPr b="1"/>
          </a:p>
        </p:txBody>
      </p:sp>
      <p:sp>
        <p:nvSpPr>
          <p:cNvPr id="298" name="Google Shape;298;p41"/>
          <p:cNvSpPr txBox="1"/>
          <p:nvPr/>
        </p:nvSpPr>
        <p:spPr>
          <a:xfrm>
            <a:off x="2254825" y="1926000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 в ближайшее время.</a:t>
            </a:r>
            <a:endParaRPr/>
          </a:p>
        </p:txBody>
      </p:sp>
      <p:sp>
        <p:nvSpPr>
          <p:cNvPr id="299" name="Google Shape;299;p41"/>
          <p:cNvSpPr/>
          <p:nvPr/>
        </p:nvSpPr>
        <p:spPr>
          <a:xfrm>
            <a:off x="516925" y="2561675"/>
            <a:ext cx="1737900" cy="454800"/>
          </a:xfrm>
          <a:prstGeom prst="roundRect">
            <a:avLst>
              <a:gd fmla="val 50000" name="adj"/>
            </a:avLst>
          </a:prstGeom>
          <a:solidFill>
            <a:srgbClr val="FFDB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20124D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Низкий (3)</a:t>
            </a:r>
            <a:endParaRPr b="1">
              <a:solidFill>
                <a:srgbClr val="20124D"/>
              </a:solidFill>
            </a:endParaRPr>
          </a:p>
        </p:txBody>
      </p:sp>
      <p:sp>
        <p:nvSpPr>
          <p:cNvPr id="300" name="Google Shape;300;p41"/>
          <p:cNvSpPr txBox="1"/>
          <p:nvPr/>
        </p:nvSpPr>
        <p:spPr>
          <a:xfrm>
            <a:off x="2254825" y="2558225"/>
            <a:ext cx="38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 устранить, когда будет время.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4451700" y="4533601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582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132290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6" name="Google Shape;216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5" name="Google Shape;225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6" name="Google Shape;226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составления баг-репортов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Повторение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7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540000" y="1127913"/>
            <a:ext cx="860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Дефект (баг)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отклонение фактического результата 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 ожидаемого. 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macBook.png" id="253" name="Google Shape;25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8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нимок.png" id="254" name="Google Shape;254;p37"/>
          <p:cNvPicPr preferRelativeResize="0"/>
          <p:nvPr/>
        </p:nvPicPr>
        <p:blipFill rotWithShape="1">
          <a:blip r:embed="rId7">
            <a:alphaModFix/>
          </a:blip>
          <a:srcRect b="0" l="4627" r="4627" t="1029"/>
          <a:stretch/>
        </p:blipFill>
        <p:spPr>
          <a:xfrm>
            <a:off x="1194153" y="2125959"/>
            <a:ext cx="2903697" cy="1791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Book.png" id="255" name="Google Shape;255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60700" y="1896361"/>
            <a:ext cx="3994600" cy="241074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/>
          <p:nvPr/>
        </p:nvSpPr>
        <p:spPr>
          <a:xfrm>
            <a:off x="5409000" y="2116325"/>
            <a:ext cx="2906100" cy="180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900"/>
              <a:t>404</a:t>
            </a:r>
            <a:endParaRPr b="1" sz="3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not found</a:t>
            </a:r>
            <a:endParaRPr sz="1700"/>
          </a:p>
        </p:txBody>
      </p:sp>
      <p:sp>
        <p:nvSpPr>
          <p:cNvPr id="257" name="Google Shape;257;p37"/>
          <p:cNvSpPr txBox="1"/>
          <p:nvPr/>
        </p:nvSpPr>
        <p:spPr>
          <a:xfrm>
            <a:off x="74040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Ожидание</a:t>
            </a:r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4946250" y="4282025"/>
            <a:ext cx="383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факту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5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578700" y="360000"/>
            <a:ext cx="591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отчета о дефекте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16050" y="1059450"/>
            <a:ext cx="70122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Заголовок</a:t>
            </a:r>
            <a:r>
              <a:rPr b="1"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b="1"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Char char="-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Открыть главную страницу и отключить интернет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 воспроизведения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IBM Plex Sans"/>
              <a:buAutoNum type="arabicPeriod"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Проскроллить главную страницу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Пропадают заголовки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Заголовки не пропадают на главной странице при скролле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Окружение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macOS Big Sur, Chrome 99.0.4844.84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6598200" y="1082700"/>
            <a:ext cx="20337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2930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Status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new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Priority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medium</a:t>
            </a:r>
            <a:endParaRPr b="1" sz="11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Severity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Critical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Assign </a:t>
            </a:r>
            <a:r>
              <a:rPr lang="ru" sz="11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Ivan Ivanov</a:t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676017">
            <a:off x="4959628" y="3399348"/>
            <a:ext cx="3444821" cy="2151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9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езности бага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7" name="Google Shape;277;p39"/>
          <p:cNvSpPr txBox="1"/>
          <p:nvPr/>
        </p:nvSpPr>
        <p:spPr>
          <a:xfrm>
            <a:off x="578700" y="1135200"/>
            <a:ext cx="75906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 (Blocker)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не работает.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 (Critical)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с ограничениями.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 (Major)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неправильно.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 (Minor)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функция работает,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но неудобно.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 (Trivial)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грамматические ошибки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пользовательской документации.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0"/>
          <p:cNvSpPr txBox="1"/>
          <p:nvPr/>
        </p:nvSpPr>
        <p:spPr>
          <a:xfrm>
            <a:off x="578700" y="360000"/>
            <a:ext cx="722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Градации серьезности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автомобиля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596700" y="1468200"/>
            <a:ext cx="7590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Блокирующий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автомобиль не едет, т. к. закончился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бензин.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Критический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сломалась дверь у водительского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места слева, и приходится влезать через правую. 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при попытке включить ближний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свет включается дальний.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Незначительный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машина с правым рулем в России.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Тривиальный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закончился полис ОСАГО.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